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13" r:id="rId2"/>
    <p:sldId id="315" r:id="rId3"/>
    <p:sldId id="317" r:id="rId4"/>
    <p:sldId id="319" r:id="rId5"/>
    <p:sldId id="320" r:id="rId6"/>
    <p:sldId id="334" r:id="rId7"/>
    <p:sldId id="322" r:id="rId8"/>
    <p:sldId id="321" r:id="rId9"/>
    <p:sldId id="265" r:id="rId10"/>
    <p:sldId id="275" r:id="rId11"/>
    <p:sldId id="323" r:id="rId12"/>
    <p:sldId id="324" r:id="rId13"/>
    <p:sldId id="325" r:id="rId14"/>
    <p:sldId id="326" r:id="rId15"/>
    <p:sldId id="327" r:id="rId16"/>
    <p:sldId id="328" r:id="rId17"/>
    <p:sldId id="303" r:id="rId18"/>
    <p:sldId id="264" r:id="rId19"/>
    <p:sldId id="274" r:id="rId20"/>
    <p:sldId id="331" r:id="rId21"/>
    <p:sldId id="293" r:id="rId22"/>
    <p:sldId id="304" r:id="rId23"/>
    <p:sldId id="306" r:id="rId24"/>
    <p:sldId id="308" r:id="rId25"/>
    <p:sldId id="305" r:id="rId26"/>
    <p:sldId id="310" r:id="rId27"/>
    <p:sldId id="311" r:id="rId28"/>
    <p:sldId id="266" r:id="rId29"/>
    <p:sldId id="335" r:id="rId30"/>
    <p:sldId id="336" r:id="rId31"/>
    <p:sldId id="337" r:id="rId32"/>
    <p:sldId id="332" r:id="rId33"/>
    <p:sldId id="309" r:id="rId34"/>
    <p:sldId id="330" r:id="rId35"/>
    <p:sldId id="333" r:id="rId36"/>
    <p:sldId id="261" r:id="rId37"/>
  </p:sldIdLst>
  <p:sldSz cx="9144000" cy="5143500" type="screen16x9"/>
  <p:notesSz cx="6858000" cy="9144000"/>
  <p:embeddedFontLst>
    <p:embeddedFont>
      <p:font typeface="배달의민족 한나" panose="020B0600000101010101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367"/>
    <a:srgbClr val="EE5C7B"/>
    <a:srgbClr val="ED5576"/>
    <a:srgbClr val="EA3A60"/>
    <a:srgbClr val="E86E8B"/>
    <a:srgbClr val="F2869D"/>
    <a:srgbClr val="2BB7A0"/>
    <a:srgbClr val="1B69C7"/>
    <a:srgbClr val="A2D7F8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9" autoAdjust="0"/>
    <p:restoredTop sz="83275" autoAdjust="0"/>
  </p:normalViewPr>
  <p:slideViewPr>
    <p:cSldViewPr>
      <p:cViewPr varScale="1">
        <p:scale>
          <a:sx n="96" d="100"/>
          <a:sy n="96" d="100"/>
        </p:scale>
        <p:origin x="1382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1C0D0-036E-4008-A182-A6D7D784552E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53DD-7C69-4F8E-9BCA-7EC4165A8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661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지금부터 이래서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조가 준비한 카페고 제안서를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18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요구사항을 조사하기 위해 저희는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명으로 인원을 잡고  이 어플리케이션을 </a:t>
            </a:r>
            <a:r>
              <a:rPr lang="ko-KR" altLang="en-US" dirty="0" err="1" smtClean="0"/>
              <a:t>어떤식으로</a:t>
            </a:r>
            <a:r>
              <a:rPr lang="ko-KR" altLang="en-US" dirty="0" smtClean="0"/>
              <a:t> 구성을 해야 할지 도움을 얻고자 각 내용을 들로 설문 조사를 진행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00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교내 카페 이용률은 </a:t>
            </a:r>
            <a:r>
              <a:rPr lang="en-US" altLang="ko-KR" dirty="0" smtClean="0"/>
              <a:t>89</a:t>
            </a:r>
            <a:r>
              <a:rPr lang="ko-KR" altLang="en-US" dirty="0" smtClean="0"/>
              <a:t>퍼센트로 압도적으로 많음</a:t>
            </a:r>
            <a:r>
              <a:rPr lang="ko-KR" altLang="en-US" baseline="0" dirty="0" smtClean="0"/>
              <a:t> 보여주는데요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이는  교내 카페 이용을 많이 함을 </a:t>
            </a:r>
            <a:r>
              <a:rPr lang="ko-KR" altLang="en-US" baseline="0" dirty="0" err="1" smtClean="0"/>
              <a:t>보여주는것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82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 교내 카페를 얼마나 자주 이용하는가에 </a:t>
            </a:r>
            <a:r>
              <a:rPr lang="ko-KR" altLang="en-US" dirty="0" err="1" smtClean="0"/>
              <a:t>답면으로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회 이용하는 사람이 절반으로 많음을 보여주었습니다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31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 제일 중요한 어플리케이션을 만든다면 사용할 의향이 잇는가에 대한 답변으로 </a:t>
            </a:r>
            <a:r>
              <a:rPr lang="en-US" altLang="ko-KR" dirty="0" smtClean="0"/>
              <a:t>77</a:t>
            </a:r>
            <a:r>
              <a:rPr lang="ko-KR" altLang="en-US" dirty="0" smtClean="0"/>
              <a:t>퍼센트의 사람들이 사용의사를 </a:t>
            </a:r>
            <a:r>
              <a:rPr lang="ko-KR" altLang="en-US" dirty="0" err="1" smtClean="0"/>
              <a:t>밝혔구요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93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만족도는 이용률이 많지만 아이러니하게 만족도는 낮음을 파악하게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834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 다른 카페 관련 </a:t>
            </a:r>
            <a:r>
              <a:rPr lang="ko-KR" altLang="en-US" dirty="0" err="1" smtClean="0"/>
              <a:t>어플이용한적이</a:t>
            </a:r>
            <a:r>
              <a:rPr lang="ko-KR" altLang="en-US" dirty="0" smtClean="0"/>
              <a:t> 잇는가에 대한 설문에서 절반 이 사용경험이 있고 절반은 없다고 </a:t>
            </a:r>
            <a:r>
              <a:rPr lang="ko-KR" altLang="en-US" dirty="0" err="1" smtClean="0"/>
              <a:t>나왓는데요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이부분에서는</a:t>
            </a:r>
            <a:r>
              <a:rPr lang="ko-KR" altLang="en-US" dirty="0" smtClean="0"/>
              <a:t> 사용경험자는 </a:t>
            </a:r>
            <a:r>
              <a:rPr lang="ko-KR" altLang="en-US" dirty="0" err="1" smtClean="0"/>
              <a:t>거부감없이</a:t>
            </a:r>
            <a:r>
              <a:rPr lang="ko-KR" altLang="en-US" dirty="0" smtClean="0"/>
              <a:t> 받아 들일 수 잇고 사용 </a:t>
            </a:r>
            <a:r>
              <a:rPr lang="ko-KR" altLang="en-US" dirty="0" err="1" smtClean="0"/>
              <a:t>안한사람은</a:t>
            </a:r>
            <a:r>
              <a:rPr lang="ko-KR" altLang="en-US" dirty="0" smtClean="0"/>
              <a:t> 신선하게 사용 할 수 있음을 파악하였습니다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23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교내 카페 </a:t>
            </a:r>
            <a:r>
              <a:rPr lang="ko-KR" altLang="en-US" dirty="0" err="1" smtClean="0"/>
              <a:t>어플이</a:t>
            </a:r>
            <a:r>
              <a:rPr lang="ko-KR" altLang="en-US" baseline="0" dirty="0" smtClean="0"/>
              <a:t> 존재한다면 소비자가 </a:t>
            </a:r>
            <a:r>
              <a:rPr lang="ko-KR" altLang="en-US" baseline="0" dirty="0" err="1" smtClean="0"/>
              <a:t>원하는게</a:t>
            </a:r>
            <a:r>
              <a:rPr lang="ko-KR" altLang="en-US" baseline="0" dirty="0" smtClean="0"/>
              <a:t> 무엇이 </a:t>
            </a:r>
            <a:r>
              <a:rPr lang="ko-KR" altLang="en-US" baseline="0" dirty="0" err="1" smtClean="0"/>
              <a:t>있을까란</a:t>
            </a:r>
            <a:r>
              <a:rPr lang="ko-KR" altLang="en-US" baseline="0" dirty="0" smtClean="0"/>
              <a:t> 질문에 </a:t>
            </a:r>
            <a:r>
              <a:rPr lang="ko-KR" altLang="en-US" baseline="0" dirty="0" err="1" smtClean="0"/>
              <a:t>진동벨과</a:t>
            </a:r>
            <a:r>
              <a:rPr lang="ko-KR" altLang="en-US" baseline="0" dirty="0" smtClean="0"/>
              <a:t> 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24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29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</a:t>
            </a:r>
            <a:r>
              <a:rPr lang="ko-KR" altLang="en-US" dirty="0" smtClean="0"/>
              <a:t>요구하는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ko-KR" altLang="en-US" dirty="0" err="1"/>
              <a:t>진동벨</a:t>
            </a:r>
            <a:r>
              <a:rPr lang="en-US" altLang="ko-KR" dirty="0"/>
              <a:t>, </a:t>
            </a:r>
            <a:r>
              <a:rPr lang="ko-KR" altLang="en-US" dirty="0"/>
              <a:t>대기번호</a:t>
            </a:r>
            <a:r>
              <a:rPr lang="en-US" altLang="ko-KR" dirty="0"/>
              <a:t>, </a:t>
            </a:r>
            <a:r>
              <a:rPr lang="ko-KR" altLang="en-US" dirty="0"/>
              <a:t>예약주문 </a:t>
            </a:r>
            <a:r>
              <a:rPr lang="en-US" altLang="ko-KR" dirty="0"/>
              <a:t>( </a:t>
            </a:r>
            <a:r>
              <a:rPr lang="ko-KR" altLang="en-US" dirty="0"/>
              <a:t>설문조사에 의거한 자료</a:t>
            </a:r>
            <a:r>
              <a:rPr lang="en-US" altLang="ko-KR" dirty="0" smtClean="0"/>
              <a:t>.) </a:t>
            </a:r>
            <a:r>
              <a:rPr lang="ko-KR" altLang="en-US" dirty="0" smtClean="0"/>
              <a:t>도출하게 되었고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86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저희는 목차로 개요 요구사항 기대효과 제한 조건 대처방안 향후 계획으로 구성하였습니다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6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기대효과 기능들에 대해 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977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baseline="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1200" b="0" baseline="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주문 내용을 말하면서 </a:t>
            </a:r>
            <a:r>
              <a:rPr lang="ko-KR" altLang="en-US" sz="1200" b="0" baseline="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시킨사람</a:t>
            </a:r>
            <a:r>
              <a:rPr lang="ko-KR" altLang="en-US" sz="1200" b="0" baseline="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찾는 수고를 </a:t>
            </a:r>
            <a:r>
              <a:rPr lang="ko-KR" altLang="en-US" sz="1200" b="0" baseline="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덜수</a:t>
            </a:r>
            <a:r>
              <a:rPr lang="ko-KR" altLang="en-US" sz="1200" b="0" baseline="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있음</a:t>
            </a:r>
            <a:r>
              <a:rPr lang="en-US" altLang="ko-KR" sz="1200" b="0" baseline="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.)</a:t>
            </a:r>
            <a:r>
              <a:rPr lang="en-US" altLang="ko-KR" sz="1200" b="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1200" b="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사람이 너무 많아 팔지 못하는 경우를 줄일 수 있음</a:t>
            </a:r>
            <a:r>
              <a:rPr lang="en-US" altLang="ko-KR" sz="1200" b="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7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물적 자원에선 </a:t>
            </a:r>
            <a:r>
              <a:rPr lang="en-US" altLang="ko-KR" dirty="0" err="1" smtClean="0"/>
              <a:t>ios</a:t>
            </a:r>
            <a:r>
              <a:rPr lang="ko-KR" altLang="en-US" dirty="0" smtClean="0"/>
              <a:t>환경에서 만들어야 하기 때문에 맥 오에스를 사용하였고 맥 북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대를 학교에서 빌렸는데요 </a:t>
            </a:r>
            <a:r>
              <a:rPr lang="en-US" altLang="ko-KR" dirty="0" smtClean="0"/>
              <a:t>2</a:t>
            </a:r>
            <a:r>
              <a:rPr lang="ko-KR" altLang="en-US" dirty="0" smtClean="0"/>
              <a:t>대가 </a:t>
            </a:r>
            <a:r>
              <a:rPr lang="ko-KR" altLang="en-US" dirty="0" err="1" smtClean="0"/>
              <a:t>구식이여서</a:t>
            </a:r>
            <a:r>
              <a:rPr lang="ko-KR" altLang="en-US" dirty="0" smtClean="0"/>
              <a:t> 개발하는데 좀 힘들었습니다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데이터 손실을 유발하게 되었습니다</a:t>
            </a:r>
            <a:r>
              <a:rPr lang="en-US" altLang="ko-KR" dirty="0" smtClean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31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시스템적 제한은 성능적인 부분에서는 기능성 </a:t>
            </a:r>
            <a:r>
              <a:rPr lang="ko-KR" altLang="en-US" dirty="0" err="1" smtClean="0"/>
              <a:t>직관적적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유아이로</a:t>
            </a:r>
            <a:r>
              <a:rPr lang="ko-KR" altLang="en-US" dirty="0" smtClean="0"/>
              <a:t> 구현하기로 제한을 두었습니다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이식성에서는 당연히 </a:t>
            </a:r>
            <a:r>
              <a:rPr lang="ko-KR" altLang="en-US" dirty="0" err="1" smtClean="0"/>
              <a:t>아이오세으</a:t>
            </a:r>
            <a:r>
              <a:rPr lang="ko-KR" altLang="en-US" dirty="0" smtClean="0"/>
              <a:t> 환경에서 작동 </a:t>
            </a:r>
            <a:r>
              <a:rPr lang="ko-KR" altLang="en-US" baseline="0" dirty="0" smtClean="0"/>
              <a:t> 될 수 있어야 하고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91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노트북이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57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불가피한 상황 </a:t>
            </a:r>
            <a:r>
              <a:rPr lang="en-US" altLang="ko-KR" dirty="0"/>
              <a:t>:  </a:t>
            </a:r>
            <a:r>
              <a:rPr lang="ko-KR" altLang="en-US" dirty="0"/>
              <a:t>노트북이 다운되고 몸도 아프고 입원하고 시험이 </a:t>
            </a:r>
            <a:r>
              <a:rPr lang="ko-KR" altLang="en-US" dirty="0" err="1"/>
              <a:t>매일있고</a:t>
            </a:r>
            <a:r>
              <a:rPr lang="ko-KR" altLang="en-US" dirty="0"/>
              <a:t> </a:t>
            </a:r>
            <a:r>
              <a:rPr lang="ko-KR" altLang="en-US" dirty="0" err="1"/>
              <a:t>비가내리고</a:t>
            </a:r>
            <a:r>
              <a:rPr lang="ko-KR" altLang="en-US" dirty="0"/>
              <a:t> 음악이</a:t>
            </a:r>
            <a:r>
              <a:rPr lang="ko-KR" altLang="en-US" baseline="0" dirty="0"/>
              <a:t> 할아버지 칠순 집안 경조사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개발 일정에 맞춰야 하니깐 업무량을 적절하게 분배 했다</a:t>
            </a:r>
            <a:r>
              <a:rPr lang="en-US" altLang="ko-KR" dirty="0"/>
              <a:t>. </a:t>
            </a:r>
            <a:r>
              <a:rPr lang="ko-KR" altLang="en-US" dirty="0"/>
              <a:t>시간조정 하면서 대처 </a:t>
            </a:r>
            <a:r>
              <a:rPr lang="ko-KR" altLang="en-US" dirty="0" err="1"/>
              <a:t>할꼬당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380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48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모두에게 만족하는 최선의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유아이</a:t>
            </a:r>
            <a:r>
              <a:rPr lang="ko-KR" altLang="en-US" baseline="0" dirty="0"/>
              <a:t> 구현은 </a:t>
            </a:r>
            <a:r>
              <a:rPr lang="ko-KR" altLang="en-US" baseline="0" dirty="0" err="1"/>
              <a:t>딱봤을때</a:t>
            </a:r>
            <a:r>
              <a:rPr lang="ko-KR" altLang="en-US" baseline="0" dirty="0"/>
              <a:t> 알 수 있고 </a:t>
            </a:r>
            <a:r>
              <a:rPr lang="ko-KR" altLang="en-US" baseline="0" dirty="0" err="1"/>
              <a:t>감이오는</a:t>
            </a:r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8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개요를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5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이래서 조가 만들 </a:t>
            </a:r>
            <a:r>
              <a:rPr lang="ko-KR" altLang="en-US" dirty="0" err="1" smtClean="0"/>
              <a:t>카페고라는</a:t>
            </a:r>
            <a:r>
              <a:rPr lang="ko-KR" altLang="en-US" dirty="0" smtClean="0"/>
              <a:t> 어플리케이션은 명지사람들을 </a:t>
            </a:r>
            <a:r>
              <a:rPr lang="ko-KR" altLang="en-US" dirty="0" err="1" smtClean="0"/>
              <a:t>대상으로한</a:t>
            </a:r>
            <a:r>
              <a:rPr lang="ko-KR" altLang="en-US" dirty="0" smtClean="0"/>
              <a:t> 교내 카페를 좀더 효율적으로 활용 할 수 </a:t>
            </a:r>
            <a:r>
              <a:rPr lang="ko-KR" altLang="en-US" dirty="0" err="1" smtClean="0"/>
              <a:t>있겟금</a:t>
            </a:r>
            <a:r>
              <a:rPr lang="ko-KR" altLang="en-US" dirty="0" smtClean="0"/>
              <a:t> 도와주는 교내카페 </a:t>
            </a:r>
            <a:r>
              <a:rPr lang="ko-KR" altLang="en-US" dirty="0" err="1" smtClean="0"/>
              <a:t>어플입니다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대기인원을  알려주고 </a:t>
            </a:r>
            <a:r>
              <a:rPr lang="ko-KR" altLang="en-US" dirty="0" err="1" smtClean="0"/>
              <a:t>진동벨</a:t>
            </a:r>
            <a:r>
              <a:rPr lang="ko-KR" altLang="en-US" dirty="0" smtClean="0"/>
              <a:t> 역할과 주문 예약 기능에 주안점을 두어 시간절약을 목적으로 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83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저흰 설계할 때 직관적 </a:t>
            </a:r>
            <a:r>
              <a:rPr lang="ko-KR" altLang="en-US" dirty="0" err="1" smtClean="0"/>
              <a:t>유아이와</a:t>
            </a:r>
            <a:r>
              <a:rPr lang="ko-KR" altLang="en-US" dirty="0" smtClean="0"/>
              <a:t> 사용자 편의고려 기다림의 최소화 선택과 집중 이 </a:t>
            </a:r>
            <a:r>
              <a:rPr lang="ko-KR" altLang="en-US" dirty="0" err="1" smtClean="0"/>
              <a:t>네가지</a:t>
            </a:r>
            <a:r>
              <a:rPr lang="ko-KR" altLang="en-US" baseline="0" dirty="0" smtClean="0"/>
              <a:t> 사항을 </a:t>
            </a:r>
            <a:r>
              <a:rPr lang="ko-KR" altLang="en-US" dirty="0" smtClean="0"/>
              <a:t> 중심으로 두었습니다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사용할때</a:t>
            </a:r>
            <a:r>
              <a:rPr lang="ko-KR" altLang="en-US" dirty="0" smtClean="0"/>
              <a:t> 직관적으로 딱 </a:t>
            </a:r>
            <a:r>
              <a:rPr lang="ko-KR" altLang="en-US" dirty="0" err="1" smtClean="0"/>
              <a:t>보았을때</a:t>
            </a:r>
            <a:r>
              <a:rPr lang="ko-KR" altLang="en-US" baseline="0" dirty="0" smtClean="0"/>
              <a:t> 굳이 긴 부연 </a:t>
            </a:r>
            <a:r>
              <a:rPr lang="ko-KR" altLang="en-US" baseline="0" dirty="0" err="1" smtClean="0"/>
              <a:t>설명없이</a:t>
            </a:r>
            <a:r>
              <a:rPr lang="ko-KR" altLang="en-US" baseline="0" dirty="0" smtClean="0"/>
              <a:t> 알 수 있어야 사용자가 더 편하겠죠</a:t>
            </a:r>
            <a:r>
              <a:rPr lang="en-US" altLang="ko-KR" baseline="0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7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그리고 선택과 집중이란 항목에서는 평소에 </a:t>
            </a:r>
            <a:r>
              <a:rPr lang="ko-KR" altLang="en-US" baseline="0" dirty="0" err="1" smtClean="0"/>
              <a:t>자주가는</a:t>
            </a:r>
            <a:r>
              <a:rPr lang="ko-KR" altLang="en-US" baseline="0" dirty="0" smtClean="0"/>
              <a:t> 카페에 얼마나 많은 사람들이 모여있고 어느 카페를 가야 덜 기다릴지 사용자의 판단에 맡겨 선택을 도와 그 선택과 집중을 </a:t>
            </a:r>
            <a:r>
              <a:rPr lang="ko-KR" altLang="en-US" baseline="0" dirty="0" err="1" smtClean="0"/>
              <a:t>하겠금</a:t>
            </a:r>
            <a:r>
              <a:rPr lang="ko-KR" altLang="en-US" baseline="0" dirty="0" smtClean="0"/>
              <a:t> 도와주는 쪽으로 개발하였습니다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저흰 각각 카페의 대기인원을 보여주어 사용자의 선택에 </a:t>
            </a:r>
            <a:r>
              <a:rPr lang="ko-KR" altLang="en-US" baseline="0" dirty="0" err="1" smtClean="0"/>
              <a:t>도움이되자란</a:t>
            </a:r>
            <a:r>
              <a:rPr lang="ko-KR" altLang="en-US" baseline="0" dirty="0" smtClean="0"/>
              <a:t> 아이디어가 나왔습니다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87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카페고는</a:t>
            </a:r>
            <a:r>
              <a:rPr lang="ko-KR" altLang="en-US" dirty="0" smtClean="0"/>
              <a:t> 카페선택과  기다림을 최소화 시키기 위한 아이오에스 어플리케이션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카페고 어플리케이션을 구현하기 위해서 팀원들의 역할을 분담해 보았는데요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표에 나타나는 바와 같이 서버와 </a:t>
            </a:r>
            <a:r>
              <a:rPr lang="ko-KR" altLang="en-US" dirty="0" err="1" smtClean="0"/>
              <a:t>유아이를</a:t>
            </a:r>
            <a:r>
              <a:rPr lang="ko-KR" altLang="en-US" dirty="0" smtClean="0"/>
              <a:t> 중심으로 다같이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29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사용자 </a:t>
            </a:r>
            <a:r>
              <a:rPr lang="ko-KR" altLang="en-US" dirty="0" err="1" smtClean="0"/>
              <a:t>요구사항에대해</a:t>
            </a:r>
            <a:r>
              <a:rPr lang="ko-KR" altLang="en-US" dirty="0" smtClean="0"/>
              <a:t>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53DD-7C69-4F8E-9BCA-7EC4165A81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3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naver.com/search.naver?sm=tab_hty.top&amp;where=image" TargetMode="External"/><Relationship Id="rId2" Type="http://schemas.openxmlformats.org/officeDocument/2006/relationships/hyperlink" Target="https://search.naver.com/search.naver?sm=tab_hty.top&amp;where=image&amp;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ithwani.tistory.com/175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1554781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Café Go ! </a:t>
            </a:r>
            <a:r>
              <a:rPr lang="ko-KR" altLang="en-US" sz="4000" b="1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     제안서</a:t>
            </a:r>
          </a:p>
        </p:txBody>
      </p:sp>
      <p:sp>
        <p:nvSpPr>
          <p:cNvPr id="5" name="이등변 삼각형 4"/>
          <p:cNvSpPr/>
          <p:nvPr/>
        </p:nvSpPr>
        <p:spPr>
          <a:xfrm rot="905009">
            <a:off x="-910668" y="3320376"/>
            <a:ext cx="381642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542327">
            <a:off x="1733657" y="414118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21037982">
            <a:off x="3971177" y="3320376"/>
            <a:ext cx="3816424" cy="208823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이등변 삼각형 8"/>
          <p:cNvSpPr/>
          <p:nvPr/>
        </p:nvSpPr>
        <p:spPr>
          <a:xfrm rot="8342444">
            <a:off x="6589465" y="3855033"/>
            <a:ext cx="3816424" cy="208823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이등변 삼각형 9"/>
          <p:cNvSpPr/>
          <p:nvPr/>
        </p:nvSpPr>
        <p:spPr>
          <a:xfrm rot="13244110">
            <a:off x="7390272" y="2070887"/>
            <a:ext cx="3816424" cy="208823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108520" y="519522"/>
            <a:ext cx="1512168" cy="1171156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80139" y="3326731"/>
            <a:ext cx="3969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이래서 </a:t>
            </a: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60******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심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/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60******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/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60******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/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60******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/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849738" y="1815666"/>
            <a:ext cx="4050854" cy="313733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94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이등변 삼각형 14"/>
          <p:cNvSpPr/>
          <p:nvPr/>
        </p:nvSpPr>
        <p:spPr>
          <a:xfrm rot="13244110">
            <a:off x="-64483" y="408649"/>
            <a:ext cx="1665072" cy="1415205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230832" y="16257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설문 조사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592" y="1177413"/>
            <a:ext cx="8280920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조사 기간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2016. 09. 14 ~ 2016. 09. 15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	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대상인원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100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명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554910"/>
              </p:ext>
            </p:extLst>
          </p:nvPr>
        </p:nvGraphicFramePr>
        <p:xfrm>
          <a:off x="323528" y="1744449"/>
          <a:ext cx="8478688" cy="295233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478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당신은 명지카페를 이용해 보셨습니까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</a:t>
                      </a:r>
                      <a:endParaRPr lang="ko-KR" altLang="en-US" sz="20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당신은 명지카페를 얼마나 자주 이용 하시나요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 (</a:t>
                      </a: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일주일기준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20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명지카페 어플리케이션을 사용 할 의향이 있습니까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</a:t>
                      </a:r>
                      <a:endParaRPr lang="ko-KR" altLang="en-US" sz="20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현재 명지카페 이용의 만족도는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</a:t>
                      </a:r>
                      <a:endParaRPr lang="ko-KR" altLang="en-US" sz="20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관련 어플리케이션을 이용 한적이 있습니까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명지카페 어플을 만든다면 있었으면 하는 것은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</a:t>
                      </a:r>
                      <a:endParaRPr lang="ko-KR" altLang="en-US" sz="20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286084" y="808345"/>
            <a:ext cx="14608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86084" y="4984809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/>
        </p:nvSpPr>
        <p:spPr>
          <a:xfrm>
            <a:off x="8422043" y="4864458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rot="8137688">
            <a:off x="8532744" y="4857110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2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6983" y="795772"/>
            <a:ext cx="91135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169" name="_x251280576" descr="EMB0000137854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8" t="31070" r="25102" b="25761"/>
          <a:stretch>
            <a:fillRect/>
          </a:stretch>
        </p:blipFill>
        <p:spPr bwMode="auto">
          <a:xfrm>
            <a:off x="246140" y="868519"/>
            <a:ext cx="5838028" cy="377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/>
          <p:nvPr/>
        </p:nvSpPr>
        <p:spPr>
          <a:xfrm>
            <a:off x="5220073" y="2139702"/>
            <a:ext cx="3530529" cy="95037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algn="ctr" fontAlgn="base" latinLnBrk="0"/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교내 카페를 이용해본 사람이 </a:t>
            </a:r>
            <a:r>
              <a:rPr lang="en-US" altLang="ko-KR" sz="2400" b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89%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로 압도적으로 많다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 문 조 사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8579493" y="4510855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542327">
            <a:off x="6273227" y="-98346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이등변 삼각형 17"/>
          <p:cNvSpPr/>
          <p:nvPr/>
        </p:nvSpPr>
        <p:spPr>
          <a:xfrm rot="13244110">
            <a:off x="6928780" y="-32751"/>
            <a:ext cx="3816424" cy="208823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_x251280096" descr="EMB0000137854a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1" t="32643" r="25229" b="27786"/>
          <a:stretch>
            <a:fillRect/>
          </a:stretch>
        </p:blipFill>
        <p:spPr bwMode="auto">
          <a:xfrm>
            <a:off x="304390" y="1038563"/>
            <a:ext cx="5923794" cy="350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/>
          <p:nvPr/>
        </p:nvSpPr>
        <p:spPr>
          <a:xfrm>
            <a:off x="5505968" y="2215440"/>
            <a:ext cx="3530529" cy="95037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algn="ctr" fontAlgn="base"/>
            <a:r>
              <a:rPr lang="en-US" altLang="ko-KR" sz="2400" b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2~3</a:t>
            </a:r>
            <a:r>
              <a:rPr lang="ko-KR" altLang="en-US" sz="2400" b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 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이용하는 사람이 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/>
            <a:r>
              <a:rPr lang="en-US" altLang="ko-KR" sz="2400" b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50%</a:t>
            </a:r>
            <a:r>
              <a:rPr lang="ko-KR" altLang="en-US" sz="2400" b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더 많음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/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보여준다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 문 조 사</a:t>
            </a:r>
          </a:p>
        </p:txBody>
      </p:sp>
      <p:sp>
        <p:nvSpPr>
          <p:cNvPr id="13" name="직각 삼각형 12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>
            <a:off x="8579493" y="4510855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542327">
            <a:off x="6273227" y="-98346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13244110">
            <a:off x="6928780" y="-32751"/>
            <a:ext cx="3816424" cy="208823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2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_x251283056" descr="EMB0000137854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1" t="31970" r="24850" b="24640"/>
          <a:stretch>
            <a:fillRect/>
          </a:stretch>
        </p:blipFill>
        <p:spPr bwMode="auto">
          <a:xfrm>
            <a:off x="287486" y="874499"/>
            <a:ext cx="5859538" cy="38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6983" y="795772"/>
            <a:ext cx="91135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5059147" y="1614625"/>
            <a:ext cx="4281340" cy="232510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fontAlgn="base"/>
            <a:r>
              <a:rPr lang="en-US" altLang="ko-KR" sz="24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77%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의 사람들이 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/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어플리케이션 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/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사용의향이 있다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61" y="818850"/>
            <a:ext cx="94951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4912" y="826700"/>
            <a:ext cx="103440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 문 조 사</a:t>
            </a:r>
          </a:p>
        </p:txBody>
      </p:sp>
      <p:sp>
        <p:nvSpPr>
          <p:cNvPr id="15" name="직각 삼각형 14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rot="542327">
            <a:off x="6273227" y="-98346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이등변 삼각형 27"/>
          <p:cNvSpPr/>
          <p:nvPr/>
        </p:nvSpPr>
        <p:spPr>
          <a:xfrm rot="13244110">
            <a:off x="6928780" y="-32751"/>
            <a:ext cx="3816424" cy="208823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8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_x213170504" descr="EMB0000137854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7" t="32402" r="25366" b="25940"/>
          <a:stretch>
            <a:fillRect/>
          </a:stretch>
        </p:blipFill>
        <p:spPr bwMode="auto">
          <a:xfrm>
            <a:off x="263917" y="1011365"/>
            <a:ext cx="5320216" cy="36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6983" y="795772"/>
            <a:ext cx="91135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5230619" y="1627178"/>
            <a:ext cx="3738391" cy="173666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fontAlgn="base"/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이용률에 비해 사용자의 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/>
            <a:r>
              <a:rPr lang="ko-KR" altLang="en-US" sz="2400" b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만족도가 낮은 것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을 알 수 있다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61" y="818850"/>
            <a:ext cx="94951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4912" y="826700"/>
            <a:ext cx="103440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6245" y="635899"/>
            <a:ext cx="99492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 문 조 사</a:t>
            </a:r>
          </a:p>
        </p:txBody>
      </p:sp>
      <p:sp>
        <p:nvSpPr>
          <p:cNvPr id="15" name="직각 삼각형 14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rot="542327">
            <a:off x="6273227" y="-98346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13244110">
            <a:off x="6928780" y="-32751"/>
            <a:ext cx="3816424" cy="208823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92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_x217286760" descr="EMB0000137854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4" t="31519" r="25484" b="26886"/>
          <a:stretch>
            <a:fillRect/>
          </a:stretch>
        </p:blipFill>
        <p:spPr bwMode="auto">
          <a:xfrm>
            <a:off x="64913" y="865016"/>
            <a:ext cx="5859318" cy="359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/>
          <p:nvPr/>
        </p:nvSpPr>
        <p:spPr>
          <a:xfrm>
            <a:off x="4644008" y="1900539"/>
            <a:ext cx="4927620" cy="1103259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/>
          <a:p>
            <a:pPr algn="ctr" fontAlgn="base"/>
            <a:r>
              <a:rPr lang="ko-KR" altLang="en-US" sz="24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대부분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이 다른 카페 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/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어플리케이션을 이용한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/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 것을 알 수 있다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61" y="818850"/>
            <a:ext cx="94951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4912" y="826700"/>
            <a:ext cx="103440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6245" y="635899"/>
            <a:ext cx="99492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 문 조 사</a:t>
            </a:r>
          </a:p>
        </p:txBody>
      </p:sp>
      <p:sp>
        <p:nvSpPr>
          <p:cNvPr id="15" name="직각 삼각형 14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542327">
            <a:off x="6273227" y="-98346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이등변 삼각형 17"/>
          <p:cNvSpPr/>
          <p:nvPr/>
        </p:nvSpPr>
        <p:spPr>
          <a:xfrm rot="13244110">
            <a:off x="6928780" y="-32751"/>
            <a:ext cx="3816424" cy="208823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76056" y="2596184"/>
            <a:ext cx="848175" cy="1199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2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_x217289560" descr="EMB0000137854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2" t="32515" r="24287" b="25841"/>
          <a:stretch>
            <a:fillRect/>
          </a:stretch>
        </p:blipFill>
        <p:spPr bwMode="auto">
          <a:xfrm>
            <a:off x="191757" y="927206"/>
            <a:ext cx="5918792" cy="377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6983" y="795772"/>
            <a:ext cx="91135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5236935" y="1768028"/>
            <a:ext cx="3976399" cy="1152128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/>
          <a:p>
            <a:pPr algn="ctr" fontAlgn="base"/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조사를 통해 사용자가 </a:t>
            </a:r>
            <a:endParaRPr lang="en-US" altLang="ko-KR" sz="24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/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원하는 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fontAlgn="base"/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기능을 알 수 있다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4912" y="826700"/>
            <a:ext cx="103440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6245" y="635899"/>
            <a:ext cx="99492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14716" y="595752"/>
            <a:ext cx="98467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 문 조 사</a:t>
            </a:r>
          </a:p>
        </p:txBody>
      </p:sp>
      <p:sp>
        <p:nvSpPr>
          <p:cNvPr id="18" name="직각 삼각형 17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2327">
            <a:off x="6273227" y="-98346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이등변 삼각형 21"/>
          <p:cNvSpPr/>
          <p:nvPr/>
        </p:nvSpPr>
        <p:spPr>
          <a:xfrm rot="13244110">
            <a:off x="6928780" y="-32751"/>
            <a:ext cx="3816424" cy="208823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 요구사항 도출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내용 개체 틀 6"/>
          <p:cNvSpPr txBox="1">
            <a:spLocks/>
          </p:cNvSpPr>
          <p:nvPr/>
        </p:nvSpPr>
        <p:spPr>
          <a:xfrm>
            <a:off x="225060" y="1275606"/>
            <a:ext cx="8793180" cy="3672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ko-KR" altLang="en-US" sz="1800" dirty="0"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392689"/>
              </p:ext>
            </p:extLst>
          </p:nvPr>
        </p:nvGraphicFramePr>
        <p:xfrm>
          <a:off x="611560" y="1146022"/>
          <a:ext cx="7560840" cy="32611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56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35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기다리기 싫어</a:t>
                      </a:r>
                      <a:r>
                        <a:rPr lang="en-US" altLang="ko-KR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! 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명지대학교 학생들이 예약을 통해 줄을 서지 않아 대기시간을 줄인다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20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5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진동벨이</a:t>
                      </a:r>
                      <a:r>
                        <a:rPr lang="ko-KR" altLang="en-US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필요해</a:t>
                      </a:r>
                      <a:r>
                        <a:rPr lang="en-US" altLang="ko-KR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! 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진동벨</a:t>
                      </a: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기능으로 해결한다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5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어느 카페를 가야</a:t>
                      </a:r>
                      <a:r>
                        <a:rPr lang="ko-KR" altLang="en-US" sz="2000" b="1" baseline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적게 </a:t>
                      </a:r>
                      <a:r>
                        <a:rPr lang="ko-KR" altLang="en-US" sz="2000" b="1" baseline="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기다릴까</a:t>
                      </a:r>
                      <a:r>
                        <a:rPr lang="en-US" altLang="ko-KR" sz="2000" b="1" baseline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</a:t>
                      </a:r>
                      <a:r>
                        <a:rPr lang="ko-KR" altLang="en-US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대기인원을 알려줘 교내 카페들 중 하나를 선택할 수 있게 한다</a:t>
                      </a:r>
                      <a:r>
                        <a:rPr lang="en-US" altLang="ko-KR" sz="20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20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6" name="직선 연결선 15"/>
          <p:cNvCxnSpPr/>
          <p:nvPr/>
        </p:nvCxnSpPr>
        <p:spPr>
          <a:xfrm>
            <a:off x="302840" y="843558"/>
            <a:ext cx="2684984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95536" y="4783748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각 삼각형 17"/>
          <p:cNvSpPr/>
          <p:nvPr/>
        </p:nvSpPr>
        <p:spPr>
          <a:xfrm>
            <a:off x="8531495" y="4663397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8137688">
            <a:off x="8642196" y="4656049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6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3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2171641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/>
            <a:r>
              <a:rPr lang="en-US" altLang="ko-KR" sz="28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Content3</a:t>
            </a:r>
          </a:p>
          <a:p>
            <a:pPr algn="dist"/>
            <a:endParaRPr lang="en-US" altLang="ko-KR" sz="200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dist"/>
            <a:r>
              <a:rPr lang="ko-KR" altLang="en-US" sz="2000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필요성및기대효과</a:t>
            </a:r>
          </a:p>
        </p:txBody>
      </p:sp>
      <p:sp>
        <p:nvSpPr>
          <p:cNvPr id="3" name="직사각형 2"/>
          <p:cNvSpPr/>
          <p:nvPr/>
        </p:nvSpPr>
        <p:spPr>
          <a:xfrm rot="542327">
            <a:off x="-1524459" y="-87910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21037982">
            <a:off x="6573339" y="3438832"/>
            <a:ext cx="3816424" cy="2088232"/>
          </a:xfrm>
          <a:prstGeom prst="triangl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_x205792200" descr="EMB0000117c800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46" t="22717" r="32147" b="45384"/>
          <a:stretch>
            <a:fillRect/>
          </a:stretch>
        </p:blipFill>
        <p:spPr bwMode="auto">
          <a:xfrm rot="1595484">
            <a:off x="5185057" y="1272893"/>
            <a:ext cx="3569225" cy="25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/>
          <p:cNvSpPr txBox="1"/>
          <p:nvPr/>
        </p:nvSpPr>
        <p:spPr>
          <a:xfrm>
            <a:off x="231954" y="-37365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필요성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3992" y="559986"/>
            <a:ext cx="3180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프로젝트 명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:  café go !</a:t>
            </a:r>
          </a:p>
          <a:p>
            <a:pPr lvl="0">
              <a:defRPr lang="ko-KR" altLang="en-US"/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</a:p>
          <a:p>
            <a:pPr lvl="0">
              <a:defRPr lang="ko-KR" altLang="en-US"/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18630" y="771550"/>
            <a:ext cx="1733090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31954" y="4902586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각 삼각형 7"/>
          <p:cNvSpPr/>
          <p:nvPr/>
        </p:nvSpPr>
        <p:spPr>
          <a:xfrm>
            <a:off x="8387313" y="4801587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이등변 삼각형 8"/>
          <p:cNvSpPr/>
          <p:nvPr/>
        </p:nvSpPr>
        <p:spPr>
          <a:xfrm rot="8137688">
            <a:off x="8498014" y="4794239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5" name="_x205797400" descr="EMB0000117c80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t="11394" r="19905" b="35849"/>
          <a:stretch>
            <a:fillRect/>
          </a:stretch>
        </p:blipFill>
        <p:spPr bwMode="auto">
          <a:xfrm>
            <a:off x="186728" y="1363921"/>
            <a:ext cx="4160026" cy="290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7" name="_x205793240" descr="EMB0000117c800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50" t="10197" r="38351" b="32565"/>
          <a:stretch>
            <a:fillRect/>
          </a:stretch>
        </p:blipFill>
        <p:spPr bwMode="auto">
          <a:xfrm>
            <a:off x="4202952" y="2325778"/>
            <a:ext cx="1792466" cy="247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62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 rot="542327">
            <a:off x="-1524459" y="-87910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9" name="이등변 삼각형 68"/>
          <p:cNvSpPr/>
          <p:nvPr/>
        </p:nvSpPr>
        <p:spPr>
          <a:xfrm rot="21037982">
            <a:off x="6573339" y="3438832"/>
            <a:ext cx="3816424" cy="2088232"/>
          </a:xfrm>
          <a:prstGeom prst="triangl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0" name="제목 1"/>
          <p:cNvSpPr>
            <a:spLocks noGrp="1"/>
          </p:cNvSpPr>
          <p:nvPr>
            <p:ph type="title"/>
          </p:nvPr>
        </p:nvSpPr>
        <p:spPr>
          <a:xfrm>
            <a:off x="457200" y="33468"/>
            <a:ext cx="8229600" cy="857250"/>
          </a:xfrm>
        </p:spPr>
        <p:txBody>
          <a:bodyPr/>
          <a:lstStyle/>
          <a:p>
            <a:pPr algn="l">
              <a:defRPr lang="ko-KR" altLang="en-US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INDEX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25060" y="740301"/>
            <a:ext cx="8793180" cy="103168"/>
          </a:xfrm>
          <a:prstGeom prst="rect">
            <a:avLst/>
          </a:prstGeom>
          <a:solidFill>
            <a:srgbClr val="EA3A6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95888" y="2283718"/>
            <a:ext cx="1571636" cy="1178727"/>
          </a:xfrm>
          <a:prstGeom prst="ellipse">
            <a:avLst/>
          </a:prstGeom>
          <a:solidFill>
            <a:schemeClr val="bg1">
              <a:lumMod val="6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1653210" y="2311125"/>
            <a:ext cx="1571636" cy="1178727"/>
          </a:xfrm>
          <a:prstGeom prst="ellipse">
            <a:avLst/>
          </a:prstGeom>
          <a:solidFill>
            <a:srgbClr val="F14D7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010532" y="2311125"/>
            <a:ext cx="1571636" cy="1178727"/>
          </a:xfrm>
          <a:prstGeom prst="ellipse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5788337" y="2311125"/>
            <a:ext cx="1571636" cy="1178727"/>
          </a:xfrm>
          <a:prstGeom prst="ellipse">
            <a:avLst/>
          </a:prstGeom>
          <a:solidFill>
            <a:schemeClr val="tx1">
              <a:lumMod val="65000"/>
              <a:lumOff val="3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431015" y="2305359"/>
            <a:ext cx="1571636" cy="1178727"/>
          </a:xfrm>
          <a:prstGeom prst="ellipse">
            <a:avLst/>
          </a:prstGeom>
          <a:solidFill>
            <a:srgbClr val="F14D7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7110008" y="2311125"/>
            <a:ext cx="1571636" cy="1178727"/>
          </a:xfrm>
          <a:prstGeom prst="ellipse">
            <a:avLst/>
          </a:prstGeom>
          <a:solidFill>
            <a:srgbClr val="F14D7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67326" y="2095092"/>
            <a:ext cx="571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724648" y="2095092"/>
            <a:ext cx="571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480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695239" y="2096261"/>
            <a:ext cx="571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367854" y="2095092"/>
            <a:ext cx="571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153408" y="2093750"/>
            <a:ext cx="571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051664" y="2110521"/>
            <a:ext cx="571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8674" y="2499742"/>
            <a:ext cx="1943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제안서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844977" y="2499742"/>
            <a:ext cx="1943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필요성 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기대효과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504" y="2532841"/>
            <a:ext cx="1943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요구사항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245310" y="2499742"/>
            <a:ext cx="1943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현실적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제한조건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590173" y="2499742"/>
            <a:ext cx="1943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위험요소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대처방안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924303" y="2499742"/>
            <a:ext cx="1943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향후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계획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55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231954" y="-37365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기대효과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3992" y="559986"/>
            <a:ext cx="3180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프로젝트 명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:  café go !</a:t>
            </a:r>
          </a:p>
          <a:p>
            <a:pPr lvl="0">
              <a:defRPr lang="ko-KR" altLang="en-US"/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</a:p>
          <a:p>
            <a:pPr lvl="0">
              <a:defRPr lang="ko-KR" altLang="en-US"/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</p:txBody>
      </p:sp>
      <p:graphicFrame>
        <p:nvGraphicFramePr>
          <p:cNvPr id="4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23768"/>
              </p:ext>
            </p:extLst>
          </p:nvPr>
        </p:nvGraphicFramePr>
        <p:xfrm>
          <a:off x="171495" y="1057598"/>
          <a:ext cx="8801010" cy="366422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50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0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792"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진동벨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자신의 차례가 될 때까지 카페에서 무작정 기다리지 않고</a:t>
                      </a:r>
                      <a:r>
                        <a:rPr lang="en-US" altLang="ko-KR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진동벨이 울렸을 때 찾아가 받을 수 있다</a:t>
                      </a:r>
                      <a:r>
                        <a:rPr lang="en-US" altLang="ko-KR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792"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대기인원 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현재 대기인원 수를 알려주면 사용자 스스로 어느 카페를 이용할지 </a:t>
                      </a:r>
                      <a:endParaRPr lang="en-US" altLang="ko-KR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선택하는데 도움을 준다</a:t>
                      </a:r>
                      <a:r>
                        <a:rPr lang="en-US" altLang="ko-KR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792"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미리 예약함으로써</a:t>
                      </a:r>
                      <a:r>
                        <a:rPr lang="ko-KR" altLang="en-US" sz="2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원하는 시간에 커피를 찾아갈 수 있다</a:t>
                      </a:r>
                      <a:r>
                        <a:rPr lang="en-US" altLang="ko-KR" sz="2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318630" y="771550"/>
            <a:ext cx="1877106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31954" y="4902586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각 삼각형 6"/>
          <p:cNvSpPr/>
          <p:nvPr/>
        </p:nvSpPr>
        <p:spPr>
          <a:xfrm>
            <a:off x="8387313" y="4801587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498014" y="4794239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14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891914"/>
              </p:ext>
            </p:extLst>
          </p:nvPr>
        </p:nvGraphicFramePr>
        <p:xfrm>
          <a:off x="241209" y="1039411"/>
          <a:ext cx="8501842" cy="368690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0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1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진동벨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대기번호를 부여하면서</a:t>
                      </a:r>
                      <a:r>
                        <a:rPr lang="ko-KR" altLang="en-US" sz="2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인력을 좀 더 효율적으로 사용할 수 있다</a:t>
                      </a:r>
                      <a:r>
                        <a:rPr lang="en-US" altLang="ko-KR" sz="2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394"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0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대기인원 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대기인원을 보여줌에 따라 다른 한쪽으로 소비자가 집중되는 현상을 방지하며</a:t>
                      </a:r>
                      <a:r>
                        <a:rPr lang="en-US" altLang="ko-KR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윈</a:t>
                      </a:r>
                      <a:r>
                        <a:rPr lang="en-US" altLang="ko-KR" sz="2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2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윈현상을</a:t>
                      </a:r>
                      <a:r>
                        <a:rPr lang="ko-KR" altLang="en-US" sz="2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만들고 </a:t>
                      </a:r>
                      <a:endParaRPr lang="en-US" altLang="ko-KR" sz="2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그에 </a:t>
                      </a:r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따라 원활하게 이용이 가능해진다</a:t>
                      </a:r>
                      <a:r>
                        <a:rPr lang="en-US" altLang="ko-KR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870"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사용자가</a:t>
                      </a:r>
                      <a:r>
                        <a:rPr lang="ko-KR" altLang="en-US" sz="2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예약하면 미리 준비할 수 있고</a:t>
                      </a:r>
                      <a:r>
                        <a:rPr lang="en-US" altLang="ko-KR" sz="2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카페 회전율이 높아져 시간상 이익에 도움이 된다</a:t>
                      </a:r>
                      <a:r>
                        <a:rPr lang="en-US" altLang="ko-KR" sz="2000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2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제목 1"/>
          <p:cNvSpPr txBox="1"/>
          <p:nvPr/>
        </p:nvSpPr>
        <p:spPr>
          <a:xfrm>
            <a:off x="226541" y="14472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판매자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8579" y="611823"/>
            <a:ext cx="3180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프로젝트 명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:  café go !</a:t>
            </a:r>
          </a:p>
          <a:p>
            <a:pPr lvl="0">
              <a:defRPr lang="ko-KR" altLang="en-US"/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</a:p>
          <a:p>
            <a:pPr lvl="0">
              <a:defRPr lang="ko-KR" altLang="en-US"/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13217" y="823387"/>
            <a:ext cx="796986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26541" y="4954423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>
            <a:off x="8381900" y="4853424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8137688">
            <a:off x="8492601" y="4846076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4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3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2171641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/>
            <a:r>
              <a:rPr lang="en-US" altLang="ko-KR" sz="28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Content4</a:t>
            </a:r>
          </a:p>
          <a:p>
            <a:pPr algn="dist"/>
            <a:endParaRPr lang="en-US" altLang="ko-KR" sz="200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dist"/>
            <a:r>
              <a:rPr lang="ko-KR" altLang="en-US" sz="2000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현실적제한조건</a:t>
            </a:r>
          </a:p>
        </p:txBody>
      </p:sp>
      <p:sp>
        <p:nvSpPr>
          <p:cNvPr id="6" name="직사각형 5"/>
          <p:cNvSpPr/>
          <p:nvPr/>
        </p:nvSpPr>
        <p:spPr>
          <a:xfrm rot="542327">
            <a:off x="-1524459" y="-87910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21037982">
            <a:off x="6573339" y="3438832"/>
            <a:ext cx="3816424" cy="2088232"/>
          </a:xfrm>
          <a:prstGeom prst="triangl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08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현실적 제한조건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관리적 제한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75081"/>
              </p:ext>
            </p:extLst>
          </p:nvPr>
        </p:nvGraphicFramePr>
        <p:xfrm>
          <a:off x="323528" y="1059582"/>
          <a:ext cx="8280921" cy="394193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2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현실적 제한조건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상세 제한조건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    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74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관리적 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 개발기간을 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주로 한다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5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인적자원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 개발에 투여되는 인적자원을 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명으로 한다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업무를 분담하여 개발한다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33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물적자원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 제작에 사용될 컴퓨터의 사양</a:t>
                      </a:r>
                      <a:endParaRPr lang="en-US" altLang="ko-KR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운영체제 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– MAC</a:t>
                      </a: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OS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MAC Book 3</a:t>
                      </a:r>
                      <a:r>
                        <a:rPr lang="ko-KR" altLang="en-US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 보유</a:t>
                      </a:r>
                      <a:endParaRPr lang="en-US" altLang="ko-KR" baseline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테스트 작업 환경 </a:t>
                      </a: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en-US" altLang="ko-KR" baseline="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iOS</a:t>
                      </a: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9.3.5 </a:t>
                      </a:r>
                      <a:r>
                        <a:rPr lang="ko-KR" altLang="en-US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버전 </a:t>
                      </a: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 phone 6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362904" y="771550"/>
            <a:ext cx="3561024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7756" y="5008156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각 삼각형 6"/>
          <p:cNvSpPr/>
          <p:nvPr/>
        </p:nvSpPr>
        <p:spPr>
          <a:xfrm>
            <a:off x="8714888" y="4821769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이등변 삼각형 9"/>
          <p:cNvSpPr/>
          <p:nvPr/>
        </p:nvSpPr>
        <p:spPr>
          <a:xfrm rot="8137688">
            <a:off x="8825589" y="4814421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9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현실적 제한조건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시스템적 제한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71783"/>
              </p:ext>
            </p:extLst>
          </p:nvPr>
        </p:nvGraphicFramePr>
        <p:xfrm>
          <a:off x="341272" y="1101390"/>
          <a:ext cx="8373616" cy="373608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54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2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현실적 제한조건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상세 제한조건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    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59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시스템적 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요청에 대한 응답시간을 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 이하로 한다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사용자가 쉽게 사용할 수 있는 구성으로 한다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복잡하지 않고 핵심적이고 단순한 기능들로 구성한다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0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제품은 </a:t>
                      </a:r>
                      <a:r>
                        <a:rPr lang="en-US" altLang="ko-KR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iOS</a:t>
                      </a: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환경에서 작동 될 수 있어야 한다</a:t>
                      </a: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77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유지보수성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예상 </a:t>
                      </a: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LOC(Line of Codes)</a:t>
                      </a:r>
                      <a:r>
                        <a:rPr lang="ko-KR" altLang="en-US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 </a:t>
                      </a: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 </a:t>
                      </a:r>
                      <a:r>
                        <a:rPr lang="ko-KR" altLang="en-US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이하가 되도록 한다</a:t>
                      </a:r>
                      <a:r>
                        <a:rPr lang="en-US" altLang="ko-KR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362904" y="771550"/>
            <a:ext cx="3849056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7756" y="5008156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각 삼각형 6"/>
          <p:cNvSpPr/>
          <p:nvPr/>
        </p:nvSpPr>
        <p:spPr>
          <a:xfrm>
            <a:off x="8714888" y="4821769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8137688">
            <a:off x="8825589" y="4814421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9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3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2171641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/>
            <a:r>
              <a:rPr lang="en-US" altLang="ko-KR" sz="28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Content5</a:t>
            </a:r>
          </a:p>
          <a:p>
            <a:pPr algn="dist"/>
            <a:endParaRPr lang="en-US" altLang="ko-KR" sz="200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dist"/>
            <a:r>
              <a:rPr lang="ko-KR" altLang="en-US" sz="2000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위험요소대처방안</a:t>
            </a:r>
          </a:p>
        </p:txBody>
      </p:sp>
      <p:sp>
        <p:nvSpPr>
          <p:cNvPr id="3" name="직사각형 2"/>
          <p:cNvSpPr/>
          <p:nvPr/>
        </p:nvSpPr>
        <p:spPr>
          <a:xfrm rot="542327">
            <a:off x="-1524459" y="-87910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21037982">
            <a:off x="6573339" y="3438832"/>
            <a:ext cx="3816424" cy="2088232"/>
          </a:xfrm>
          <a:prstGeom prst="triangl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위험요소 대처방안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상 위험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682872"/>
              </p:ext>
            </p:extLst>
          </p:nvPr>
        </p:nvGraphicFramePr>
        <p:xfrm>
          <a:off x="280906" y="987574"/>
          <a:ext cx="8323542" cy="382307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66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8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9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위험요소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대처방안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5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프로젝트 상의 </a:t>
                      </a:r>
                      <a:endParaRPr lang="en-US" altLang="ko-KR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 손실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습관적인 데이터 저장</a:t>
                      </a:r>
                      <a:r>
                        <a:rPr lang="ko-KR" altLang="en-US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및 소스트리를 이용한 주기적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2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개발기술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개발을 전문적으로 맡아 개발 기술이 필요한 쪽 해결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9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개발과정 각종 예외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시작품의 결과물 완성 및 </a:t>
                      </a:r>
                      <a:r>
                        <a:rPr lang="ko-KR" altLang="en-US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테스트를 빠르게 하여</a:t>
                      </a:r>
                      <a:r>
                        <a:rPr lang="en-US" altLang="ko-KR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디버깅 </a:t>
                      </a:r>
                      <a:r>
                        <a:rPr lang="ko-KR" altLang="en-US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환경설정하는</a:t>
                      </a:r>
                      <a:r>
                        <a:rPr lang="ko-KR" altLang="en-US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시간을 길게 둠</a:t>
                      </a:r>
                      <a:r>
                        <a:rPr lang="en-US" altLang="ko-KR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313733" y="843558"/>
            <a:ext cx="4474291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13733" y="5004633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각 삼각형 6"/>
          <p:cNvSpPr/>
          <p:nvPr/>
        </p:nvSpPr>
        <p:spPr>
          <a:xfrm>
            <a:off x="8449692" y="4884282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8137688">
            <a:off x="8560393" y="4876934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5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위험요소 대처방안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인원 및 제작상 위험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653544"/>
              </p:ext>
            </p:extLst>
          </p:nvPr>
        </p:nvGraphicFramePr>
        <p:xfrm>
          <a:off x="323528" y="987574"/>
          <a:ext cx="8320913" cy="385813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9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위험요소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대처방안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1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인원상의 위험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불가피한 상황의 인원 공백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개발자들 간의 개발 부분의 공유로 공백에 의한 피해 최소화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1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제작상의 위험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개발시간 지연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프로젝트 최종일을 지킬 수 있도록 업무량 재분배 및 시간 재조정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309952" y="843558"/>
            <a:ext cx="4766104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13733" y="5004633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/>
        </p:nvSpPr>
        <p:spPr>
          <a:xfrm>
            <a:off x="8449692" y="4884282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8137688">
            <a:off x="8560393" y="4876934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3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2171641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/>
            <a:r>
              <a:rPr lang="en-US" altLang="ko-KR" sz="28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Content6</a:t>
            </a:r>
          </a:p>
          <a:p>
            <a:pPr algn="dist"/>
            <a:endParaRPr lang="en-US" altLang="ko-KR" sz="200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dist"/>
            <a:r>
              <a:rPr lang="ko-KR" altLang="en-US" sz="2000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향후계획</a:t>
            </a:r>
            <a:endParaRPr lang="en-US" altLang="ko-KR" sz="200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 rot="542327">
            <a:off x="-1524459" y="-879101"/>
            <a:ext cx="3048919" cy="1944216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21037982">
            <a:off x="6573339" y="3438832"/>
            <a:ext cx="3816424" cy="2088232"/>
          </a:xfrm>
          <a:prstGeom prst="triangle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3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 개발 일정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13733" y="843558"/>
            <a:ext cx="1665979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13733" y="5004633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각 삼각형 6"/>
          <p:cNvSpPr/>
          <p:nvPr/>
        </p:nvSpPr>
        <p:spPr>
          <a:xfrm>
            <a:off x="8449692" y="4884282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560393" y="4876934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3722696" descr="EMB00000e5840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r="16280"/>
          <a:stretch>
            <a:fillRect/>
          </a:stretch>
        </p:blipFill>
        <p:spPr bwMode="auto">
          <a:xfrm>
            <a:off x="313733" y="987574"/>
            <a:ext cx="8280875" cy="355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4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54718" y="2055771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/>
            <a:r>
              <a:rPr lang="en-US" altLang="ko-KR" sz="28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Content 1</a:t>
            </a:r>
          </a:p>
          <a:p>
            <a:pPr algn="dist"/>
            <a:endParaRPr lang="en-US" altLang="ko-KR" sz="2000" b="1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dist"/>
            <a:r>
              <a:rPr lang="ko-KR" altLang="en-US" sz="20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제안서개요</a:t>
            </a:r>
          </a:p>
        </p:txBody>
      </p:sp>
      <p:sp>
        <p:nvSpPr>
          <p:cNvPr id="5" name="직사각형 4"/>
          <p:cNvSpPr/>
          <p:nvPr/>
        </p:nvSpPr>
        <p:spPr>
          <a:xfrm rot="542327">
            <a:off x="-1524459" y="-87910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이등변 삼각형 5"/>
          <p:cNvSpPr/>
          <p:nvPr/>
        </p:nvSpPr>
        <p:spPr>
          <a:xfrm rot="21037982">
            <a:off x="6573339" y="3438832"/>
            <a:ext cx="3816424" cy="2088232"/>
          </a:xfrm>
          <a:prstGeom prst="triangl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7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230286"/>
              </p:ext>
            </p:extLst>
          </p:nvPr>
        </p:nvGraphicFramePr>
        <p:xfrm>
          <a:off x="323528" y="1131590"/>
          <a:ext cx="8136904" cy="367240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대기 인원 알림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진동벨</a:t>
                      </a:r>
                      <a:endParaRPr lang="ko-KR" altLang="en-US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인증기능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309952" y="843558"/>
            <a:ext cx="2749880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기능구현여부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3733" y="5004633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각 삼각형 7"/>
          <p:cNvSpPr/>
          <p:nvPr/>
        </p:nvSpPr>
        <p:spPr>
          <a:xfrm>
            <a:off x="8449692" y="4884282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8137688">
            <a:off x="8560393" y="4876934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6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09952" y="843558"/>
            <a:ext cx="2749880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기능구현여부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13733" y="5004633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>
            <a:off x="8449692" y="4884282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8137688">
            <a:off x="8560393" y="4876934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210752"/>
              </p:ext>
            </p:extLst>
          </p:nvPr>
        </p:nvGraphicFramePr>
        <p:xfrm>
          <a:off x="395536" y="1588790"/>
          <a:ext cx="8160517" cy="321006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77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댓글</a:t>
                      </a:r>
                      <a:endParaRPr lang="ko-KR" altLang="en-US" b="1" i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  <a:endParaRPr lang="ko-KR" altLang="en-US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도움말</a:t>
                      </a:r>
                      <a:r>
                        <a:rPr lang="en-US" altLang="ko-KR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b="1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첫화면진입전</a:t>
                      </a:r>
                      <a:r>
                        <a:rPr lang="en-US" altLang="ko-KR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  <a:endParaRPr lang="ko-KR" altLang="en-US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광고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큐알코드</a:t>
                      </a:r>
                      <a:endParaRPr lang="ko-KR" altLang="en-US" b="1" i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판매자화면</a:t>
                      </a:r>
                      <a:endParaRPr lang="ko-KR" altLang="en-US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63778"/>
              </p:ext>
            </p:extLst>
          </p:nvPr>
        </p:nvGraphicFramePr>
        <p:xfrm>
          <a:off x="395536" y="1131590"/>
          <a:ext cx="8164290" cy="457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7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1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향후 구현 계획 및 개선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398333"/>
              </p:ext>
            </p:extLst>
          </p:nvPr>
        </p:nvGraphicFramePr>
        <p:xfrm>
          <a:off x="323528" y="1131590"/>
          <a:ext cx="8136904" cy="367240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7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9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계획명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대기 인원 </a:t>
                      </a:r>
                      <a:endParaRPr lang="en-US" altLang="ko-KR" b="1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알림</a:t>
                      </a:r>
                      <a:endParaRPr lang="ko-KR" altLang="en-US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교내 카페의 현재 대기인원 수를 알려 준다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직관적 </a:t>
                      </a:r>
                      <a:r>
                        <a:rPr lang="en-US" altLang="ko-KR" b="1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</a:p>
                    <a:p>
                      <a:pPr algn="ctr" latinLnBrk="1"/>
                      <a:r>
                        <a:rPr lang="ko-KR" altLang="en-US" b="1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  <a:endParaRPr lang="ko-KR" altLang="en-US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이전에 구현된 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보다 더욱 직관적인 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UI</a:t>
                      </a:r>
                      <a:r>
                        <a:rPr lang="ko-KR" altLang="en-US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구현하도록 한다</a:t>
                      </a:r>
                      <a:r>
                        <a:rPr lang="en-US" altLang="ko-KR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309952" y="843558"/>
            <a:ext cx="2749880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13733" y="5004633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/>
        </p:nvSpPr>
        <p:spPr>
          <a:xfrm>
            <a:off x="8449692" y="4884282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8137688">
            <a:off x="8560393" y="4876934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230832" y="-205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향후 개발 일정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39453" y="958361"/>
            <a:ext cx="144862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152821" y="944738"/>
            <a:ext cx="104111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199" name="_x251284456" descr="EMB0000137854d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15024" r="16864" b="15977"/>
          <a:stretch>
            <a:fillRect/>
          </a:stretch>
        </p:blipFill>
        <p:spPr bwMode="auto">
          <a:xfrm>
            <a:off x="139279" y="1059582"/>
            <a:ext cx="8878961" cy="360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13733" y="843558"/>
            <a:ext cx="1737987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13733" y="5004633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>
            <a:off x="8449692" y="4884282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8137688">
            <a:off x="8560393" y="4876934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5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/>
          <p:nvPr/>
        </p:nvSpPr>
        <p:spPr>
          <a:xfrm>
            <a:off x="94569" y="-164554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defTabSz="885826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None/>
              <a:defRPr lang="en-US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 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참고자료</a:t>
            </a:r>
            <a:endParaRPr lang="ko-KR" altLang="en-US" sz="2400" b="1" i="0" u="none" kern="1200" spc="0" baseline="0" dirty="0"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696" y="339502"/>
            <a:ext cx="4896544" cy="139452"/>
          </a:xfrm>
          <a:prstGeom prst="rect">
            <a:avLst/>
          </a:prstGeom>
          <a:solidFill>
            <a:srgbClr val="EA3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978446"/>
            <a:ext cx="911018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사진 이미지 출 처 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진동벨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https://search.naver.com/search.naver?sm=tab_hty.top&amp;where=image&amp;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oquery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=%EC%A7%84%EB%8F%99%EB%B2%A8%EC%95%84%EC%9D%B4%EC%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BD%98&amp;ie=utf8&amp;query=%EC%A7%84%EB%8F%99%EB%B2%A8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대기인원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https://search.naver.com/search.naver?sm=tab_hty.top&amp;where=image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&amp;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oquery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=%EC%A7%84%EB%8F%99%EB%B2%A8&amp;ie=utf8&amp;query=%EB%8C%80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%EA%B8%B0%EC%9D%B8%EC%9B%90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예약달력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 https://search.naver.com/search.naver?sm=tab_hty.top&amp;where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image&amp;oquery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=%EB%8C%80%EA%B8%B0%EC%9D%B8%EC%9B%90&amp;ie=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utf8&amp;query=%EC%98%88%EC%95%BD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81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/>
          <p:nvPr/>
        </p:nvSpPr>
        <p:spPr>
          <a:xfrm>
            <a:off x="94569" y="-164554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defTabSz="885826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None/>
              <a:defRPr lang="en-US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 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참고자료</a:t>
            </a:r>
            <a:endParaRPr lang="ko-KR" altLang="en-US" sz="2400" b="1" i="0" u="none" kern="1200" spc="0" baseline="0" dirty="0"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696" y="339502"/>
            <a:ext cx="4896544" cy="139452"/>
          </a:xfrm>
          <a:prstGeom prst="rect">
            <a:avLst/>
          </a:prstGeom>
          <a:solidFill>
            <a:srgbClr val="EA3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978446"/>
            <a:ext cx="72266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간트차트 그리기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:http://m.blog.naver.com/seah_5/220230328770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익스트림 프로그래밍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u="sng" dirty="0">
                <a:latin typeface="굴림" panose="020B0600000101010101" pitchFamily="50" charset="-127"/>
                <a:ea typeface="굴림" panose="020B0600000101010101" pitchFamily="50" charset="-127"/>
                <a:hlinkClick r:id="rId2"/>
              </a:rPr>
              <a:t>http://withwani.tistory.com/175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382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3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/>
          <p:cNvSpPr/>
          <p:nvPr/>
        </p:nvSpPr>
        <p:spPr>
          <a:xfrm rot="21037982">
            <a:off x="2070870" y="-1306273"/>
            <a:ext cx="3816424" cy="208823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542327">
            <a:off x="-537801" y="-364664"/>
            <a:ext cx="3286715" cy="21284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7764043">
            <a:off x="-1908212" y="1466109"/>
            <a:ext cx="3816424" cy="208823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905009">
            <a:off x="-910668" y="3320376"/>
            <a:ext cx="381642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2327">
            <a:off x="1733657" y="414118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3971177" y="4371949"/>
            <a:ext cx="3816424" cy="208823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8342444">
            <a:off x="6589465" y="3855033"/>
            <a:ext cx="3816424" cy="208823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13244110">
            <a:off x="7390272" y="2070887"/>
            <a:ext cx="3816424" cy="208823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89743" y="1779662"/>
            <a:ext cx="58224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U</a:t>
            </a:r>
          </a:p>
          <a:p>
            <a:pPr algn="ctr"/>
            <a:r>
              <a:rPr lang="en-US" altLang="ko-KR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ko-KR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이등변 삼각형 15"/>
          <p:cNvSpPr/>
          <p:nvPr/>
        </p:nvSpPr>
        <p:spPr>
          <a:xfrm rot="2720646">
            <a:off x="6589464" y="-773611"/>
            <a:ext cx="381642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4283968" y="-1388690"/>
            <a:ext cx="3816424" cy="208823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14612868">
            <a:off x="-2093164" y="1978928"/>
            <a:ext cx="3816424" cy="208823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afe shop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9429"/>
            <a:ext cx="4320432" cy="3481426"/>
          </a:xfrm>
          <a:prstGeom prst="rect">
            <a:avLst/>
          </a:prstGeom>
          <a:solidFill>
            <a:srgbClr val="F14D70">
              <a:alpha val="39000"/>
            </a:srgbClr>
          </a:solidFill>
          <a:extLst/>
        </p:spPr>
      </p:pic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이래서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(Café Go!)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5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제목 1"/>
          <p:cNvSpPr txBox="1"/>
          <p:nvPr/>
        </p:nvSpPr>
        <p:spPr>
          <a:xfrm>
            <a:off x="4427984" y="1005576"/>
            <a:ext cx="4824537" cy="307834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교내 카페를 효율적으로 이용하기 위한 앱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defTabSz="871876">
              <a:spcBef>
                <a:spcPct val="0"/>
              </a:spcBef>
              <a:defRPr lang="ko-KR"/>
            </a:pP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사용자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명지인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defTabSz="871876">
              <a:spcBef>
                <a:spcPct val="0"/>
              </a:spcBef>
              <a:defRPr lang="ko-KR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목적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시간절약 및 수익 증가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defTabSz="871876">
              <a:spcBef>
                <a:spcPct val="0"/>
              </a:spcBef>
              <a:defRPr lang="ko-KR"/>
            </a:pP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주안점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: 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대기인원 알림 및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진동벨과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예약기능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3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이래서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(Café Go!)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8579493" y="4510855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860065" y="1275606"/>
            <a:ext cx="2526497" cy="1345016"/>
          </a:xfrm>
          <a:prstGeom prst="ellipse">
            <a:avLst/>
          </a:prstGeom>
          <a:solidFill>
            <a:srgbClr val="F14D7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17026" y="1688490"/>
            <a:ext cx="2194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직관적 </a:t>
            </a:r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UI</a:t>
            </a:r>
            <a:endParaRPr lang="ko-KR" altLang="en-US" sz="2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487247" y="1275606"/>
            <a:ext cx="2526497" cy="1345016"/>
          </a:xfrm>
          <a:prstGeom prst="ellipse">
            <a:avLst/>
          </a:prstGeom>
          <a:solidFill>
            <a:srgbClr val="F14D7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835697" y="2668340"/>
            <a:ext cx="2526497" cy="1345016"/>
          </a:xfrm>
          <a:prstGeom prst="ellipse">
            <a:avLst/>
          </a:pr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458570" y="2668340"/>
            <a:ext cx="2526497" cy="1345016"/>
          </a:xfrm>
          <a:prstGeom prst="ellipse">
            <a:avLst/>
          </a:pr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기다림을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최소화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72000" y="1491630"/>
            <a:ext cx="21949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선택과</a:t>
            </a:r>
            <a:endParaRPr lang="en-US" altLang="ko-KR" sz="2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집중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86535" y="2841779"/>
            <a:ext cx="21949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endParaRPr lang="en-US" altLang="ko-KR" sz="2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편의고려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70085" y="4155926"/>
            <a:ext cx="6661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다음 네 가지 사항을 중심으로 고려하여 개발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440730" y="1298742"/>
            <a:ext cx="2544337" cy="134501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3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231954" y="-37365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개선사항 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3992" y="559986"/>
            <a:ext cx="3180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프로젝트 명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:  café go !</a:t>
            </a:r>
          </a:p>
          <a:p>
            <a:pPr lvl="0">
              <a:defRPr lang="ko-KR" altLang="en-US"/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</a:p>
          <a:p>
            <a:pPr lvl="0">
              <a:defRPr lang="ko-KR" altLang="en-US"/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18630" y="771550"/>
            <a:ext cx="1157026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31954" y="4902586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>
            <a:off x="8387313" y="4801587"/>
            <a:ext cx="110134" cy="14684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rot="8137688">
            <a:off x="8498014" y="4794239"/>
            <a:ext cx="168096" cy="193213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30388" y="1524058"/>
            <a:ext cx="2526497" cy="1345016"/>
          </a:xfrm>
          <a:prstGeom prst="ellipse">
            <a:avLst/>
          </a:prstGeom>
          <a:solidFill>
            <a:srgbClr val="F14D7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018" y="1755452"/>
            <a:ext cx="21949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선택과</a:t>
            </a:r>
            <a:endParaRPr lang="en-US" altLang="ko-KR" sz="2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집중</a:t>
            </a:r>
          </a:p>
        </p:txBody>
      </p:sp>
      <p:sp>
        <p:nvSpPr>
          <p:cNvPr id="12" name="타원 11"/>
          <p:cNvSpPr/>
          <p:nvPr/>
        </p:nvSpPr>
        <p:spPr>
          <a:xfrm>
            <a:off x="3197631" y="1524058"/>
            <a:ext cx="2526497" cy="1345016"/>
          </a:xfrm>
          <a:prstGeom prst="ellipse">
            <a:avLst/>
          </a:prstGeom>
          <a:solidFill>
            <a:schemeClr val="accent6">
              <a:lumMod val="7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3412" y="1755452"/>
            <a:ext cx="21949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선택을 </a:t>
            </a:r>
            <a:endParaRPr lang="en-US" altLang="ko-KR" sz="2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도움</a:t>
            </a:r>
            <a:endParaRPr lang="en-US" altLang="ko-KR" sz="2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89919" y="1524058"/>
            <a:ext cx="2526497" cy="1345016"/>
          </a:xfrm>
          <a:prstGeom prst="ellipse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55700" y="1755452"/>
            <a:ext cx="21949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소비자의 </a:t>
            </a:r>
            <a:endParaRPr lang="en-US" altLang="ko-KR" sz="2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선택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70085" y="3396937"/>
            <a:ext cx="6661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각각 카페의 </a:t>
            </a:r>
            <a:r>
              <a:rPr lang="ko-KR" altLang="en-US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대기인원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을 보여주자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  <a:p>
            <a:pPr algn="ctr">
              <a:defRPr lang="ko-KR" altLang="en-US"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소비자의 선택을 도움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3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각 삼각형 3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이래서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(Café Go!)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02006" y="1707655"/>
            <a:ext cx="2338950" cy="1435199"/>
            <a:chOff x="2474076" y="1988840"/>
            <a:chExt cx="2194934" cy="1211863"/>
          </a:xfrm>
        </p:grpSpPr>
        <p:sp>
          <p:nvSpPr>
            <p:cNvPr id="8" name="타원 7"/>
            <p:cNvSpPr/>
            <p:nvPr/>
          </p:nvSpPr>
          <p:spPr>
            <a:xfrm>
              <a:off x="2628053" y="1988840"/>
              <a:ext cx="1952483" cy="1211863"/>
            </a:xfrm>
            <a:prstGeom prst="ellipse">
              <a:avLst/>
            </a:prstGeom>
            <a:solidFill>
              <a:srgbClr val="F14D70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74076" y="2414457"/>
              <a:ext cx="2194934" cy="4418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8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시간 절약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868144" y="1840083"/>
            <a:ext cx="2304256" cy="1411551"/>
            <a:chOff x="4681021" y="3441273"/>
            <a:chExt cx="2194934" cy="1211863"/>
          </a:xfrm>
        </p:grpSpPr>
        <p:sp>
          <p:nvSpPr>
            <p:cNvPr id="11" name="타원 10"/>
            <p:cNvSpPr/>
            <p:nvPr/>
          </p:nvSpPr>
          <p:spPr>
            <a:xfrm>
              <a:off x="4802246" y="3441273"/>
              <a:ext cx="1952483" cy="12118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81021" y="3636685"/>
              <a:ext cx="2194934" cy="8191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8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교내 </a:t>
              </a:r>
              <a:endPara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>
                <a:defRPr lang="ko-KR" altLang="en-US"/>
              </a:pPr>
              <a:r>
                <a:rPr lang="ko-KR" altLang="en-US" sz="28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카페이용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699792" y="1437625"/>
            <a:ext cx="3679832" cy="2225546"/>
            <a:chOff x="2974531" y="1374115"/>
            <a:chExt cx="3552267" cy="2225546"/>
          </a:xfrm>
        </p:grpSpPr>
        <p:pic>
          <p:nvPicPr>
            <p:cNvPr id="14" name="Picture 2" descr="C:\Users\na\Downloads\noun_113131_cc.png"/>
            <p:cNvPicPr>
              <a:picLocks noChangeAspect="1" noChangeArrowheads="1"/>
            </p:cNvPicPr>
            <p:nvPr/>
          </p:nvPicPr>
          <p:blipFill rotWithShape="1">
            <a:blip r:embed="rId3"/>
            <a:srcRect r="6950" b="20280"/>
            <a:stretch>
              <a:fillRect/>
            </a:stretch>
          </p:blipFill>
          <p:spPr>
            <a:xfrm>
              <a:off x="3739160" y="1374115"/>
              <a:ext cx="1800200" cy="1542392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2974531" y="2953330"/>
              <a:ext cx="35522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기다림의 최소화</a:t>
              </a:r>
            </a:p>
          </p:txBody>
        </p:sp>
      </p:grpSp>
      <p:sp>
        <p:nvSpPr>
          <p:cNvPr id="16" name="제목 1"/>
          <p:cNvSpPr txBox="1"/>
          <p:nvPr/>
        </p:nvSpPr>
        <p:spPr>
          <a:xfrm>
            <a:off x="467544" y="3705876"/>
            <a:ext cx="8229600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871876">
              <a:spcBef>
                <a:spcPct val="0"/>
              </a:spcBef>
              <a:defRPr lang="ko-KR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학교내의 카페 선택과 기다림을 최소화 시키기 위한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71876">
              <a:spcBef>
                <a:spcPct val="0"/>
              </a:spcBef>
              <a:defRPr lang="ko-KR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IOS Application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77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95536" y="4191930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rgbClr val="F14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>
            <a:off x="8531495" y="4569719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5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8"/>
            <a:ext cx="168096" cy="144910"/>
          </a:xfrm>
          <a:prstGeom prst="triangle">
            <a:avLst/>
          </a:prstGeom>
          <a:solidFill>
            <a:srgbClr val="F1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7" name="Picture 7" descr="3d small people - 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3" y="1059582"/>
            <a:ext cx="4912465" cy="106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27584" y="41417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이래서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(Café Go!)</a:t>
            </a:r>
            <a:endParaRPr lang="ko-KR" altLang="en-US" sz="3200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제목 1"/>
          <p:cNvSpPr txBox="1"/>
          <p:nvPr/>
        </p:nvSpPr>
        <p:spPr>
          <a:xfrm>
            <a:off x="4427985" y="1383618"/>
            <a:ext cx="4722595" cy="5613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anchor="ctr">
            <a:no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en-US" altLang="ko-KR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Development Team</a:t>
            </a:r>
          </a:p>
        </p:txBody>
      </p:sp>
      <p:sp>
        <p:nvSpPr>
          <p:cNvPr id="20" name="제목 1"/>
          <p:cNvSpPr txBox="1"/>
          <p:nvPr/>
        </p:nvSpPr>
        <p:spPr>
          <a:xfrm>
            <a:off x="445524" y="2408022"/>
            <a:ext cx="8229600" cy="4726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심</a:t>
            </a:r>
            <a:r>
              <a:rPr lang="en-US" altLang="ko-KR" sz="2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</a:t>
            </a:r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서버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기능구현 등 총괄 디렉터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제목 1"/>
          <p:cNvSpPr txBox="1"/>
          <p:nvPr/>
        </p:nvSpPr>
        <p:spPr>
          <a:xfrm>
            <a:off x="445526" y="2875076"/>
            <a:ext cx="8229599" cy="4775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</a:t>
            </a:r>
            <a:r>
              <a:rPr lang="en-US" altLang="ko-KR" sz="2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</a:t>
            </a:r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UI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구현 및 이미지 디자인 담당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제목 1"/>
          <p:cNvSpPr txBox="1"/>
          <p:nvPr/>
        </p:nvSpPr>
        <p:spPr>
          <a:xfrm>
            <a:off x="445524" y="3343698"/>
            <a:ext cx="8229600" cy="48017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en-US" altLang="ko-KR" sz="2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</a:t>
            </a:r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서버 담당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제목 1"/>
          <p:cNvSpPr txBox="1"/>
          <p:nvPr/>
        </p:nvSpPr>
        <p:spPr>
          <a:xfrm>
            <a:off x="445523" y="3823869"/>
            <a:ext cx="8229601" cy="4760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anchor="ctr">
            <a:normAutofit/>
          </a:bodyPr>
          <a:lstStyle/>
          <a:p>
            <a:pPr defTabSz="871876">
              <a:spcBef>
                <a:spcPct val="0"/>
              </a:spcBef>
              <a:defRPr lang="ko-KR"/>
            </a:pPr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en-US" altLang="ko-KR" sz="2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OO</a:t>
            </a:r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문서 및 기능 구현 담당</a:t>
            </a:r>
            <a:endParaRPr lang="en-US" altLang="ko-KR" sz="2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13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3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2171641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/>
            <a:r>
              <a:rPr lang="en-US" altLang="ko-KR" sz="28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Content2</a:t>
            </a:r>
          </a:p>
          <a:p>
            <a:pPr algn="dist"/>
            <a:endParaRPr lang="en-US" altLang="ko-KR" sz="2000" b="1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dist"/>
            <a:r>
              <a:rPr lang="ko-KR" altLang="en-US" sz="20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사용자요구사항</a:t>
            </a:r>
          </a:p>
        </p:txBody>
      </p:sp>
      <p:sp>
        <p:nvSpPr>
          <p:cNvPr id="6" name="직사각형 5"/>
          <p:cNvSpPr/>
          <p:nvPr/>
        </p:nvSpPr>
        <p:spPr>
          <a:xfrm rot="542327">
            <a:off x="-1524459" y="-879101"/>
            <a:ext cx="3048919" cy="1944216"/>
          </a:xfrm>
          <a:prstGeom prst="rect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rot="21037982">
            <a:off x="6573339" y="3438832"/>
            <a:ext cx="3816424" cy="2088232"/>
          </a:xfrm>
          <a:prstGeom prst="triangl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18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1299</Words>
  <Application>Microsoft Office PowerPoint</Application>
  <PresentationFormat>화면 슬라이드 쇼(16:9)</PresentationFormat>
  <Paragraphs>334</Paragraphs>
  <Slides>36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배달의민족 한나</vt:lpstr>
      <vt:lpstr>Wingdings</vt:lpstr>
      <vt:lpstr>맑은 고딕</vt:lpstr>
      <vt:lpstr>Arial</vt:lpstr>
      <vt:lpstr>굴림</vt:lpstr>
      <vt:lpstr>돋움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mssim93</cp:lastModifiedBy>
  <cp:revision>95</cp:revision>
  <dcterms:created xsi:type="dcterms:W3CDTF">2006-10-05T04:04:58Z</dcterms:created>
  <dcterms:modified xsi:type="dcterms:W3CDTF">2016-12-29T05:59:28Z</dcterms:modified>
</cp:coreProperties>
</file>